
<file path=[Content_Types].xml><?xml version="1.0" encoding="utf-8"?>
<Types xmlns="http://schemas.openxmlformats.org/package/2006/content-types">
  <Default Extension="jpg" ContentType="image/jpeg"/>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36"/>
  </p:notesMasterIdLst>
  <p:sldIdLst>
    <p:sldId id="256" r:id="rId3"/>
    <p:sldId id="257" r:id="rId4"/>
    <p:sldId id="258" r:id="rId5"/>
    <p:sldId id="259" r:id="rId6"/>
    <p:sldId id="260" r:id="rId7"/>
    <p:sldId id="2446" r:id="rId8"/>
    <p:sldId id="2461" r:id="rId9"/>
    <p:sldId id="262" r:id="rId10"/>
    <p:sldId id="2462" r:id="rId11"/>
    <p:sldId id="263" r:id="rId12"/>
    <p:sldId id="264" r:id="rId13"/>
    <p:sldId id="265" r:id="rId14"/>
    <p:sldId id="266" r:id="rId15"/>
    <p:sldId id="267" r:id="rId16"/>
    <p:sldId id="268" r:id="rId17"/>
    <p:sldId id="269" r:id="rId18"/>
    <p:sldId id="270" r:id="rId19"/>
    <p:sldId id="286" r:id="rId20"/>
    <p:sldId id="287"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autoAdjust="0"/>
    <p:restoredTop sz="88484" autoAdjust="0"/>
  </p:normalViewPr>
  <p:slideViewPr>
    <p:cSldViewPr snapToGrid="0">
      <p:cViewPr varScale="1">
        <p:scale>
          <a:sx n="133" d="100"/>
          <a:sy n="133" d="100"/>
        </p:scale>
        <p:origin x="984" y="138"/>
      </p:cViewPr>
      <p:guideLst>
        <p:guide orient="horz" pos="1620"/>
        <p:guide pos="2880"/>
      </p:guideLst>
    </p:cSldViewPr>
  </p:slideViewPr>
  <p:outlineViewPr>
    <p:cViewPr>
      <p:scale>
        <a:sx n="33" d="100"/>
        <a:sy n="33" d="100"/>
      </p:scale>
      <p:origin x="0" y="-96"/>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424d3aed8_2_1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8424d3aed8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424d3aed8_2_1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8424d3aed8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424d3aed8_2_1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8424d3aed8_2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507c0b63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7507c0b6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424d3aed8_2_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424d3aed8_2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424d3aed8_2_2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8424d3aed8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424d3aed8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8424d3aed8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1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424d3aed8_2_1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8424d3aed8_2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424d3aed8_2_1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8424d3aed8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3952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28885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audio" Target="../media/media12.mp3"/><Relationship Id="rId5" Type="http://schemas.microsoft.com/office/2007/relationships/media" Target="../media/media12.mp3"/><Relationship Id="rId10" Type="http://schemas.openxmlformats.org/officeDocument/2006/relationships/image" Target="../media/image3.png"/><Relationship Id="rId4" Type="http://schemas.microsoft.com/office/2007/relationships/media" Target="../media/media11.mp3"/><Relationship Id="rId9" Type="http://schemas.openxmlformats.org/officeDocument/2006/relationships/image" Target="../media/image15.jp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microsoft.com/office/2007/relationships/media" Target="../media/media14.mp3"/><Relationship Id="rId7" Type="http://schemas.openxmlformats.org/officeDocument/2006/relationships/slideLayout" Target="../slideLayouts/slideLayout13.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audio" Target="../media/media15.mp3"/><Relationship Id="rId5" Type="http://schemas.microsoft.com/office/2007/relationships/media" Target="../media/media15.mp3"/><Relationship Id="rId10" Type="http://schemas.openxmlformats.org/officeDocument/2006/relationships/image" Target="../media/image3.png"/><Relationship Id="rId4" Type="http://schemas.openxmlformats.org/officeDocument/2006/relationships/audio" Target="../media/media14.mp3"/><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Create New Game</a:t>
            </a:r>
            <a:endParaRPr sz="1100"/>
          </a:p>
        </p:txBody>
      </p:sp>
      <p:sp>
        <p:nvSpPr>
          <p:cNvPr id="198" name="Google Shape;198;p30"/>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pic>
        <p:nvPicPr>
          <p:cNvPr id="199" name="Google Shape;199;p30"/>
          <p:cNvPicPr preferRelativeResize="0"/>
          <p:nvPr/>
        </p:nvPicPr>
        <p:blipFill rotWithShape="1">
          <a:blip r:embed="rId3">
            <a:alphaModFix/>
          </a:blip>
          <a:srcRect/>
          <a:stretch/>
        </p:blipFill>
        <p:spPr>
          <a:xfrm>
            <a:off x="518519" y="1065082"/>
            <a:ext cx="4099622" cy="1486004"/>
          </a:xfrm>
          <a:prstGeom prst="rect">
            <a:avLst/>
          </a:prstGeom>
          <a:noFill/>
          <a:ln>
            <a:noFill/>
          </a:ln>
        </p:spPr>
      </p:pic>
      <p:pic>
        <p:nvPicPr>
          <p:cNvPr id="200" name="Google Shape;200;p30"/>
          <p:cNvPicPr preferRelativeResize="0"/>
          <p:nvPr/>
        </p:nvPicPr>
        <p:blipFill rotWithShape="1">
          <a:blip r:embed="rId4">
            <a:alphaModFix/>
          </a:blip>
          <a:srcRect/>
          <a:stretch/>
        </p:blipFill>
        <p:spPr>
          <a:xfrm>
            <a:off x="4866835" y="1060579"/>
            <a:ext cx="4099622" cy="1486004"/>
          </a:xfrm>
          <a:prstGeom prst="rect">
            <a:avLst/>
          </a:prstGeom>
          <a:noFill/>
          <a:ln>
            <a:noFill/>
          </a:ln>
        </p:spPr>
      </p:pic>
      <p:sp>
        <p:nvSpPr>
          <p:cNvPr id="201" name="Google Shape;201;p30"/>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create new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A new game is started at the start of level one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new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new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 </a:t>
            </a:r>
            <a:r>
              <a:rPr lang="en" sz="1200">
                <a:solidFill>
                  <a:schemeClr val="dk1"/>
                </a:solidFill>
                <a:latin typeface="Calibri"/>
                <a:ea typeface="Calibri"/>
                <a:cs typeface="Calibri"/>
                <a:sym typeface="Calibri"/>
              </a:rPr>
              <a:t>The game controller initializes a new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02" name="Google Shape;202;p30"/>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1"/>
          <p:cNvPicPr preferRelativeResize="0"/>
          <p:nvPr/>
        </p:nvPicPr>
        <p:blipFill rotWithShape="1">
          <a:blip r:embed="rId3">
            <a:alphaModFix/>
          </a:blip>
          <a:srcRect/>
          <a:stretch/>
        </p:blipFill>
        <p:spPr>
          <a:xfrm>
            <a:off x="4866833" y="1064978"/>
            <a:ext cx="4099622" cy="1486004"/>
          </a:xfrm>
          <a:prstGeom prst="rect">
            <a:avLst/>
          </a:prstGeom>
          <a:noFill/>
          <a:ln>
            <a:noFill/>
          </a:ln>
        </p:spPr>
      </p:pic>
      <p:pic>
        <p:nvPicPr>
          <p:cNvPr id="208" name="Google Shape;208;p31"/>
          <p:cNvPicPr preferRelativeResize="0"/>
          <p:nvPr/>
        </p:nvPicPr>
        <p:blipFill rotWithShape="1">
          <a:blip r:embed="rId4">
            <a:alphaModFix/>
          </a:blip>
          <a:srcRect/>
          <a:stretch/>
        </p:blipFill>
        <p:spPr>
          <a:xfrm>
            <a:off x="517030" y="1064988"/>
            <a:ext cx="4099622" cy="1483851"/>
          </a:xfrm>
          <a:prstGeom prst="rect">
            <a:avLst/>
          </a:prstGeom>
          <a:noFill/>
          <a:ln>
            <a:noFill/>
          </a:ln>
        </p:spPr>
      </p:pic>
      <p:sp>
        <p:nvSpPr>
          <p:cNvPr id="209" name="Google Shape;209;p3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Exit Game</a:t>
            </a:r>
            <a:endParaRPr sz="1100"/>
          </a:p>
        </p:txBody>
      </p:sp>
      <p:sp>
        <p:nvSpPr>
          <p:cNvPr id="210" name="Google Shape;210;p31"/>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11" name="Google Shape;211;p31"/>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exit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is ended and the title screen is shown</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an exit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exit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ends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displays the initial title screen</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212" name="Google Shape;212;p31"/>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2"/>
          <p:cNvPicPr preferRelativeResize="0"/>
          <p:nvPr/>
        </p:nvPicPr>
        <p:blipFill rotWithShape="1">
          <a:blip r:embed="rId3">
            <a:alphaModFix/>
          </a:blip>
          <a:srcRect/>
          <a:stretch/>
        </p:blipFill>
        <p:spPr>
          <a:xfrm>
            <a:off x="4866832" y="1064025"/>
            <a:ext cx="4099623" cy="1486004"/>
          </a:xfrm>
          <a:prstGeom prst="rect">
            <a:avLst/>
          </a:prstGeom>
          <a:noFill/>
          <a:ln>
            <a:noFill/>
          </a:ln>
        </p:spPr>
      </p:pic>
      <p:pic>
        <p:nvPicPr>
          <p:cNvPr id="218" name="Google Shape;218;p32"/>
          <p:cNvPicPr preferRelativeResize="0"/>
          <p:nvPr/>
        </p:nvPicPr>
        <p:blipFill rotWithShape="1">
          <a:blip r:embed="rId4">
            <a:alphaModFix/>
          </a:blip>
          <a:srcRect/>
          <a:stretch/>
        </p:blipFill>
        <p:spPr>
          <a:xfrm>
            <a:off x="519656" y="1064026"/>
            <a:ext cx="4099622" cy="1481241"/>
          </a:xfrm>
          <a:prstGeom prst="rect">
            <a:avLst/>
          </a:prstGeom>
          <a:noFill/>
          <a:ln>
            <a:noFill/>
          </a:ln>
        </p:spPr>
      </p:pic>
      <p:sp>
        <p:nvSpPr>
          <p:cNvPr id="219" name="Google Shape;219;p3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Save Game</a:t>
            </a:r>
            <a:endParaRPr sz="1100"/>
          </a:p>
        </p:txBody>
      </p:sp>
      <p:sp>
        <p:nvSpPr>
          <p:cNvPr id="220" name="Google Shape;220;p32"/>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21" name="Google Shape;221;p32"/>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22" name="Google Shape;222;p32"/>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save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save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save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saves the current game</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 </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a:stretch/>
        </p:blipFill>
        <p:spPr>
          <a:xfrm>
            <a:off x="4866830" y="1064026"/>
            <a:ext cx="4099623" cy="1481241"/>
          </a:xfrm>
          <a:prstGeom prst="rect">
            <a:avLst/>
          </a:prstGeom>
          <a:noFill/>
          <a:ln>
            <a:noFill/>
          </a:ln>
        </p:spPr>
      </p:pic>
      <p:pic>
        <p:nvPicPr>
          <p:cNvPr id="228" name="Google Shape;228;p33"/>
          <p:cNvPicPr preferRelativeResize="0"/>
          <p:nvPr/>
        </p:nvPicPr>
        <p:blipFill rotWithShape="1">
          <a:blip r:embed="rId4">
            <a:alphaModFix/>
          </a:blip>
          <a:srcRect/>
          <a:stretch/>
        </p:blipFill>
        <p:spPr>
          <a:xfrm>
            <a:off x="519776" y="1064026"/>
            <a:ext cx="4099623" cy="1481241"/>
          </a:xfrm>
          <a:prstGeom prst="rect">
            <a:avLst/>
          </a:prstGeom>
          <a:noFill/>
          <a:ln>
            <a:noFill/>
          </a:ln>
        </p:spPr>
      </p:pic>
      <p:sp>
        <p:nvSpPr>
          <p:cNvPr id="229" name="Google Shape;229;p33"/>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Sequence Diagrams: Load Game</a:t>
            </a:r>
            <a:endParaRPr sz="1100"/>
          </a:p>
        </p:txBody>
      </p:sp>
      <p:sp>
        <p:nvSpPr>
          <p:cNvPr id="230" name="Google Shape;230;p33"/>
          <p:cNvSpPr txBox="1"/>
          <p:nvPr/>
        </p:nvSpPr>
        <p:spPr>
          <a:xfrm>
            <a:off x="518519" y="811166"/>
            <a:ext cx="8447938"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Analysis Sequence Diagram:                                                                          Design Sequence Diagram:</a:t>
            </a:r>
            <a:endParaRPr sz="1100"/>
          </a:p>
        </p:txBody>
      </p:sp>
      <p:sp>
        <p:nvSpPr>
          <p:cNvPr id="231" name="Google Shape;231;p33"/>
          <p:cNvSpPr txBox="1"/>
          <p:nvPr/>
        </p:nvSpPr>
        <p:spPr>
          <a:xfrm>
            <a:off x="6916643" y="2802888"/>
            <a:ext cx="2183236" cy="484748"/>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Slides updated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32" name="Google Shape;232;p33"/>
          <p:cNvSpPr txBox="1"/>
          <p:nvPr/>
        </p:nvSpPr>
        <p:spPr>
          <a:xfrm>
            <a:off x="518518" y="2594661"/>
            <a:ext cx="8447938" cy="25276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Sequence Step Description:</a:t>
            </a:r>
            <a:endParaRPr sz="1100"/>
          </a:p>
          <a:p>
            <a:pPr marL="0" marR="0" lvl="0" indent="0" algn="l" rtl="0">
              <a:spcBef>
                <a:spcPts val="500"/>
              </a:spcBef>
              <a:spcAft>
                <a:spcPts val="0"/>
              </a:spcAft>
              <a:buNone/>
            </a:pPr>
            <a:r>
              <a:rPr lang="en" sz="1200" b="1">
                <a:solidFill>
                  <a:schemeClr val="dk1"/>
                </a:solidFill>
                <a:latin typeface="Calibri"/>
                <a:ea typeface="Calibri"/>
                <a:cs typeface="Calibri"/>
                <a:sym typeface="Calibri"/>
              </a:rPr>
              <a:t>Title: </a:t>
            </a:r>
            <a:r>
              <a:rPr lang="en" sz="1200">
                <a:solidFill>
                  <a:schemeClr val="dk1"/>
                </a:solidFill>
                <a:latin typeface="Calibri"/>
                <a:ea typeface="Calibri"/>
                <a:cs typeface="Calibri"/>
                <a:sym typeface="Calibri"/>
              </a:rPr>
              <a:t>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Actor(s): </a:t>
            </a:r>
            <a:r>
              <a:rPr lang="en" sz="1200">
                <a:solidFill>
                  <a:schemeClr val="dk1"/>
                </a:solidFill>
                <a:latin typeface="Calibri"/>
                <a:ea typeface="Calibri"/>
                <a:cs typeface="Calibri"/>
                <a:sym typeface="Calibri"/>
              </a:rPr>
              <a:t>User</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Precondition: </a:t>
            </a:r>
            <a:r>
              <a:rPr lang="en" sz="1200">
                <a:solidFill>
                  <a:schemeClr val="dk1"/>
                </a:solidFill>
                <a:latin typeface="Calibri"/>
                <a:ea typeface="Calibri"/>
                <a:cs typeface="Calibri"/>
                <a:sym typeface="Calibri"/>
              </a:rPr>
              <a:t>User has selected “yes” at prompt to load game</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Outcome: </a:t>
            </a:r>
            <a:r>
              <a:rPr lang="en" sz="1200">
                <a:solidFill>
                  <a:schemeClr val="dk1"/>
                </a:solidFill>
                <a:latin typeface="Calibri"/>
                <a:ea typeface="Calibri"/>
                <a:cs typeface="Calibri"/>
                <a:sym typeface="Calibri"/>
              </a:rPr>
              <a:t>The current game session state is saved and the game session is resumed</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User Actions						System Actions</a:t>
            </a:r>
            <a:endParaRPr sz="1100"/>
          </a:p>
          <a:p>
            <a:pPr marL="0" marR="0" lvl="0" indent="0" algn="l" rtl="0">
              <a:spcBef>
                <a:spcPts val="0"/>
              </a:spcBef>
              <a:spcAft>
                <a:spcPts val="0"/>
              </a:spcAft>
              <a:buNone/>
            </a:pPr>
            <a:r>
              <a:rPr lang="en" sz="1200" b="1">
                <a:solidFill>
                  <a:schemeClr val="dk1"/>
                </a:solidFill>
                <a:latin typeface="Calibri"/>
                <a:ea typeface="Calibri"/>
                <a:cs typeface="Calibri"/>
                <a:sym typeface="Calibri"/>
              </a:rPr>
              <a:t>	3.</a:t>
            </a:r>
            <a:r>
              <a:rPr lang="en" sz="1200">
                <a:solidFill>
                  <a:schemeClr val="dk1"/>
                </a:solidFill>
                <a:latin typeface="Calibri"/>
                <a:ea typeface="Calibri"/>
                <a:cs typeface="Calibri"/>
                <a:sym typeface="Calibri"/>
              </a:rPr>
              <a:t> User clicks UI “yes” button			</a:t>
            </a:r>
            <a:r>
              <a:rPr lang="en" sz="1200" b="1">
                <a:solidFill>
                  <a:schemeClr val="dk1"/>
                </a:solidFill>
                <a:latin typeface="Calibri"/>
                <a:ea typeface="Calibri"/>
                <a:cs typeface="Calibri"/>
                <a:sym typeface="Calibri"/>
              </a:rPr>
              <a:t>4.1.</a:t>
            </a:r>
            <a:r>
              <a:rPr lang="en" sz="1200">
                <a:solidFill>
                  <a:schemeClr val="dk1"/>
                </a:solidFill>
                <a:latin typeface="Calibri"/>
                <a:ea typeface="Calibri"/>
                <a:cs typeface="Calibri"/>
                <a:sym typeface="Calibri"/>
              </a:rPr>
              <a:t> Game UI generates a load game message and sends it to the 							        message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4.2</a:t>
            </a:r>
            <a:r>
              <a:rPr lang="en" sz="1200">
                <a:solidFill>
                  <a:schemeClr val="dk1"/>
                </a:solidFill>
                <a:latin typeface="Calibri"/>
                <a:ea typeface="Calibri"/>
                <a:cs typeface="Calibri"/>
                <a:sym typeface="Calibri"/>
              </a:rPr>
              <a:t> Message controller sends the load game call to the game 							       controller</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4.3</a:t>
            </a:r>
            <a:r>
              <a:rPr lang="en" sz="1200">
                <a:solidFill>
                  <a:schemeClr val="dk1"/>
                </a:solidFill>
                <a:latin typeface="Calibri"/>
                <a:ea typeface="Calibri"/>
                <a:cs typeface="Calibri"/>
                <a:sym typeface="Calibri"/>
              </a:rPr>
              <a:t> The game controller loads the game data previously saved</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5/6</a:t>
            </a:r>
            <a:r>
              <a:rPr lang="en" sz="1200">
                <a:solidFill>
                  <a:schemeClr val="dk1"/>
                </a:solidFill>
                <a:latin typeface="Calibri"/>
                <a:ea typeface="Calibri"/>
                <a:cs typeface="Calibri"/>
                <a:sym typeface="Calibri"/>
              </a:rPr>
              <a:t> The user interface return to the game view</a:t>
            </a:r>
            <a:endParaRPr sz="11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Domain Model</a:t>
            </a:r>
            <a:endParaRPr sz="1100"/>
          </a:p>
        </p:txBody>
      </p:sp>
      <p:pic>
        <p:nvPicPr>
          <p:cNvPr id="238" name="Google Shape;238;p34"/>
          <p:cNvPicPr preferRelativeResize="0"/>
          <p:nvPr/>
        </p:nvPicPr>
        <p:blipFill>
          <a:blip r:embed="rId3">
            <a:alphaModFix/>
          </a:blip>
          <a:stretch>
            <a:fillRect/>
          </a:stretch>
        </p:blipFill>
        <p:spPr>
          <a:xfrm>
            <a:off x="1040575" y="990475"/>
            <a:ext cx="6327049" cy="3421656"/>
          </a:xfrm>
          <a:prstGeom prst="rect">
            <a:avLst/>
          </a:prstGeom>
          <a:noFill/>
          <a:ln>
            <a:noFill/>
          </a:ln>
        </p:spPr>
      </p:pic>
      <p:sp>
        <p:nvSpPr>
          <p:cNvPr id="239" name="Google Shape;239;p34"/>
          <p:cNvSpPr txBox="1"/>
          <p:nvPr/>
        </p:nvSpPr>
        <p:spPr>
          <a:xfrm>
            <a:off x="7367625" y="669500"/>
            <a:ext cx="1723800" cy="3210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a:p>
            <a:pPr marL="0" marR="0" lvl="0" indent="0" algn="l" rtl="0">
              <a:spcBef>
                <a:spcPts val="0"/>
              </a:spcBef>
              <a:spcAft>
                <a:spcPts val="0"/>
              </a:spcAft>
              <a:buNone/>
            </a:pP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Detailed Design Diagrams</a:t>
            </a:r>
            <a:endParaRPr sz="1100"/>
          </a:p>
        </p:txBody>
      </p:sp>
      <p:sp>
        <p:nvSpPr>
          <p:cNvPr id="245" name="Google Shape;245;p35"/>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46" name="Google Shape;246;p35"/>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a:t>
            </a:r>
            <a:r>
              <a:rPr lang="en">
                <a:solidFill>
                  <a:schemeClr val="dk1"/>
                </a:solidFill>
                <a:latin typeface="Calibri"/>
                <a:ea typeface="Calibri"/>
                <a:cs typeface="Calibri"/>
                <a:sym typeface="Calibri"/>
              </a:rPr>
              <a:t>-2</a:t>
            </a:r>
            <a:r>
              <a:rPr lang="en" sz="1400">
                <a:solidFill>
                  <a:schemeClr val="dk1"/>
                </a:solidFill>
                <a:latin typeface="Calibri"/>
                <a:ea typeface="Calibri"/>
                <a:cs typeface="Calibri"/>
                <a:sym typeface="Calibri"/>
              </a:rPr>
              <a:t> slides)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273" name="Google Shape;273;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74" name="Google Shape;274;p3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
        <p:nvSpPr>
          <p:cNvPr id="281" name="Google Shape;281;p40"/>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7" name="Google Shape;287;p41"/>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5" name="Google Shape;295;p42"/>
          <p:cNvSpPr txBox="1"/>
          <p:nvPr/>
        </p:nvSpPr>
        <p:spPr>
          <a:xfrm>
            <a:off x="7310357" y="675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Characters</a:t>
            </a:r>
            <a:endParaRPr sz="1100"/>
          </a:p>
        </p:txBody>
      </p:sp>
      <p:pic>
        <p:nvPicPr>
          <p:cNvPr id="317" name="Google Shape;317;p45"/>
          <p:cNvPicPr preferRelativeResize="0"/>
          <p:nvPr/>
        </p:nvPicPr>
        <p:blipFill rotWithShape="1">
          <a:blip r:embed="rId3">
            <a:alphaModFix/>
          </a:blip>
          <a:srcRect/>
          <a:stretch/>
        </p:blipFill>
        <p:spPr>
          <a:xfrm>
            <a:off x="1165015" y="1307831"/>
            <a:ext cx="2065796" cy="1974389"/>
          </a:xfrm>
          <a:prstGeom prst="rect">
            <a:avLst/>
          </a:prstGeom>
          <a:noFill/>
          <a:ln w="9525" cap="flat" cmpd="sng">
            <a:solidFill>
              <a:schemeClr val="dk1"/>
            </a:solidFill>
            <a:prstDash val="solid"/>
            <a:round/>
            <a:headEnd type="none" w="sm" len="sm"/>
            <a:tailEnd type="none" w="sm" len="sm"/>
          </a:ln>
        </p:spPr>
      </p:pic>
      <p:pic>
        <p:nvPicPr>
          <p:cNvPr id="318" name="Google Shape;318;p45"/>
          <p:cNvPicPr preferRelativeResize="0"/>
          <p:nvPr/>
        </p:nvPicPr>
        <p:blipFill rotWithShape="1">
          <a:blip r:embed="rId4">
            <a:alphaModFix/>
          </a:blip>
          <a:srcRect/>
          <a:stretch/>
        </p:blipFill>
        <p:spPr>
          <a:xfrm>
            <a:off x="6032838" y="1307831"/>
            <a:ext cx="2211479" cy="1974389"/>
          </a:xfrm>
          <a:prstGeom prst="rect">
            <a:avLst/>
          </a:prstGeom>
          <a:noFill/>
          <a:ln w="9525" cap="flat" cmpd="sng">
            <a:solidFill>
              <a:schemeClr val="dk1"/>
            </a:solidFill>
            <a:prstDash val="solid"/>
            <a:round/>
            <a:headEnd type="none" w="sm" len="sm"/>
            <a:tailEnd type="none" w="sm" len="sm"/>
          </a:ln>
        </p:spPr>
      </p:pic>
      <p:pic>
        <p:nvPicPr>
          <p:cNvPr id="319" name="Google Shape;319;p45"/>
          <p:cNvPicPr preferRelativeResize="0"/>
          <p:nvPr/>
        </p:nvPicPr>
        <p:blipFill rotWithShape="1">
          <a:blip r:embed="rId5">
            <a:alphaModFix/>
          </a:blip>
          <a:srcRect/>
          <a:stretch/>
        </p:blipFill>
        <p:spPr>
          <a:xfrm>
            <a:off x="3964030" y="1341735"/>
            <a:ext cx="1386654" cy="995870"/>
          </a:xfrm>
          <a:prstGeom prst="rect">
            <a:avLst/>
          </a:prstGeom>
          <a:noFill/>
          <a:ln w="9525" cap="flat" cmpd="sng">
            <a:solidFill>
              <a:schemeClr val="dk1"/>
            </a:solidFill>
            <a:prstDash val="solid"/>
            <a:round/>
            <a:headEnd type="none" w="sm" len="sm"/>
            <a:tailEnd type="none" w="sm" len="sm"/>
          </a:ln>
        </p:spPr>
      </p:pic>
      <p:pic>
        <p:nvPicPr>
          <p:cNvPr id="320" name="Google Shape;320;p45"/>
          <p:cNvPicPr preferRelativeResize="0"/>
          <p:nvPr/>
        </p:nvPicPr>
        <p:blipFill rotWithShape="1">
          <a:blip r:embed="rId6">
            <a:alphaModFix/>
          </a:blip>
          <a:srcRect/>
          <a:stretch/>
        </p:blipFill>
        <p:spPr>
          <a:xfrm>
            <a:off x="3964030" y="2393935"/>
            <a:ext cx="1386654" cy="888285"/>
          </a:xfrm>
          <a:prstGeom prst="rect">
            <a:avLst/>
          </a:prstGeom>
          <a:noFill/>
          <a:ln w="9525" cap="flat" cmpd="sng">
            <a:solidFill>
              <a:schemeClr val="dk1"/>
            </a:solidFill>
            <a:prstDash val="solid"/>
            <a:round/>
            <a:headEnd type="none" w="sm" len="sm"/>
            <a:tailEnd type="none" w="sm" len="sm"/>
          </a:ln>
        </p:spPr>
      </p:pic>
      <p:sp>
        <p:nvSpPr>
          <p:cNvPr id="321" name="Google Shape;321;p45"/>
          <p:cNvSpPr txBox="1"/>
          <p:nvPr/>
        </p:nvSpPr>
        <p:spPr>
          <a:xfrm>
            <a:off x="1165016" y="3240627"/>
            <a:ext cx="206579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Main Character – needs to be named</a:t>
            </a:r>
            <a:endParaRPr sz="1100"/>
          </a:p>
        </p:txBody>
      </p:sp>
      <p:sp>
        <p:nvSpPr>
          <p:cNvPr id="322" name="Google Shape;322;p45"/>
          <p:cNvSpPr txBox="1"/>
          <p:nvPr/>
        </p:nvSpPr>
        <p:spPr>
          <a:xfrm>
            <a:off x="5904362" y="3240627"/>
            <a:ext cx="2483738"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Hot Dawg Boss –Sausage link Nunchaku wielding</a:t>
            </a:r>
            <a:endParaRPr sz="1100"/>
          </a:p>
        </p:txBody>
      </p:sp>
      <p:sp>
        <p:nvSpPr>
          <p:cNvPr id="323" name="Google Shape;323;p45"/>
          <p:cNvSpPr txBox="1"/>
          <p:nvPr/>
        </p:nvSpPr>
        <p:spPr>
          <a:xfrm>
            <a:off x="3624460" y="3282220"/>
            <a:ext cx="2065796"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Mouse NPC</a:t>
            </a:r>
            <a:endParaRPr sz="1100"/>
          </a:p>
        </p:txBody>
      </p:sp>
      <p:sp>
        <p:nvSpPr>
          <p:cNvPr id="324" name="Google Shape;324;p45"/>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Throwable Items</a:t>
            </a:r>
            <a:endParaRPr sz="1100"/>
          </a:p>
        </p:txBody>
      </p:sp>
      <p:sp>
        <p:nvSpPr>
          <p:cNvPr id="330" name="Google Shape;330;p46"/>
          <p:cNvSpPr txBox="1"/>
          <p:nvPr/>
        </p:nvSpPr>
        <p:spPr>
          <a:xfrm>
            <a:off x="952742" y="3531146"/>
            <a:ext cx="2065796" cy="5539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French Fries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Bottom: Fry-a-rang</a:t>
            </a:r>
            <a:endParaRPr sz="1800">
              <a:solidFill>
                <a:schemeClr val="dk1"/>
              </a:solidFill>
              <a:latin typeface="Calibri"/>
              <a:ea typeface="Calibri"/>
              <a:cs typeface="Calibri"/>
              <a:sym typeface="Calibri"/>
            </a:endParaRPr>
          </a:p>
        </p:txBody>
      </p:sp>
      <p:sp>
        <p:nvSpPr>
          <p:cNvPr id="331" name="Google Shape;331;p46"/>
          <p:cNvSpPr txBox="1"/>
          <p:nvPr/>
        </p:nvSpPr>
        <p:spPr>
          <a:xfrm>
            <a:off x="6388146" y="3735728"/>
            <a:ext cx="1529807"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Fountain Drink</a:t>
            </a:r>
            <a:endParaRPr sz="1100"/>
          </a:p>
        </p:txBody>
      </p:sp>
      <p:pic>
        <p:nvPicPr>
          <p:cNvPr id="332" name="Google Shape;332;p46"/>
          <p:cNvPicPr preferRelativeResize="0"/>
          <p:nvPr/>
        </p:nvPicPr>
        <p:blipFill rotWithShape="1">
          <a:blip r:embed="rId3">
            <a:alphaModFix/>
          </a:blip>
          <a:srcRect/>
          <a:stretch/>
        </p:blipFill>
        <p:spPr>
          <a:xfrm>
            <a:off x="1165015" y="1915417"/>
            <a:ext cx="1585390" cy="572634"/>
          </a:xfrm>
          <a:prstGeom prst="rect">
            <a:avLst/>
          </a:prstGeom>
          <a:noFill/>
          <a:ln w="9525" cap="flat" cmpd="sng">
            <a:solidFill>
              <a:schemeClr val="dk1"/>
            </a:solidFill>
            <a:prstDash val="solid"/>
            <a:round/>
            <a:headEnd type="none" w="sm" len="sm"/>
            <a:tailEnd type="none" w="sm" len="sm"/>
          </a:ln>
        </p:spPr>
      </p:pic>
      <p:pic>
        <p:nvPicPr>
          <p:cNvPr id="333" name="Google Shape;333;p46"/>
          <p:cNvPicPr preferRelativeResize="0"/>
          <p:nvPr/>
        </p:nvPicPr>
        <p:blipFill rotWithShape="1">
          <a:blip r:embed="rId4">
            <a:alphaModFix/>
          </a:blip>
          <a:srcRect/>
          <a:stretch/>
        </p:blipFill>
        <p:spPr>
          <a:xfrm>
            <a:off x="1165015" y="2565595"/>
            <a:ext cx="1590841" cy="967625"/>
          </a:xfrm>
          <a:prstGeom prst="rect">
            <a:avLst/>
          </a:prstGeom>
          <a:noFill/>
          <a:ln w="9525" cap="flat" cmpd="sng">
            <a:solidFill>
              <a:schemeClr val="dk1"/>
            </a:solidFill>
            <a:prstDash val="solid"/>
            <a:round/>
            <a:headEnd type="none" w="sm" len="sm"/>
            <a:tailEnd type="none" w="sm" len="sm"/>
          </a:ln>
        </p:spPr>
      </p:pic>
      <p:pic>
        <p:nvPicPr>
          <p:cNvPr id="334" name="Google Shape;334;p46"/>
          <p:cNvPicPr preferRelativeResize="0"/>
          <p:nvPr/>
        </p:nvPicPr>
        <p:blipFill rotWithShape="1">
          <a:blip r:embed="rId5">
            <a:alphaModFix/>
          </a:blip>
          <a:srcRect/>
          <a:stretch/>
        </p:blipFill>
        <p:spPr>
          <a:xfrm>
            <a:off x="1165015" y="1307831"/>
            <a:ext cx="1590841" cy="530041"/>
          </a:xfrm>
          <a:prstGeom prst="rect">
            <a:avLst/>
          </a:prstGeom>
          <a:noFill/>
          <a:ln w="9525" cap="flat" cmpd="sng">
            <a:solidFill>
              <a:schemeClr val="dk1"/>
            </a:solidFill>
            <a:prstDash val="solid"/>
            <a:round/>
            <a:headEnd type="none" w="sm" len="sm"/>
            <a:tailEnd type="none" w="sm" len="sm"/>
          </a:ln>
        </p:spPr>
      </p:pic>
      <p:pic>
        <p:nvPicPr>
          <p:cNvPr id="335" name="Google Shape;335;p46"/>
          <p:cNvPicPr preferRelativeResize="0"/>
          <p:nvPr/>
        </p:nvPicPr>
        <p:blipFill rotWithShape="1">
          <a:blip r:embed="rId6">
            <a:alphaModFix/>
          </a:blip>
          <a:srcRect/>
          <a:stretch/>
        </p:blipFill>
        <p:spPr>
          <a:xfrm>
            <a:off x="6388146" y="1307831"/>
            <a:ext cx="1529807" cy="2449387"/>
          </a:xfrm>
          <a:prstGeom prst="rect">
            <a:avLst/>
          </a:prstGeom>
          <a:noFill/>
          <a:ln w="9525" cap="flat" cmpd="sng">
            <a:solidFill>
              <a:schemeClr val="dk1"/>
            </a:solidFill>
            <a:prstDash val="solid"/>
            <a:round/>
            <a:headEnd type="none" w="sm" len="sm"/>
            <a:tailEnd type="none" w="sm" len="sm"/>
          </a:ln>
        </p:spPr>
      </p:pic>
      <p:pic>
        <p:nvPicPr>
          <p:cNvPr id="336" name="Google Shape;336;p46"/>
          <p:cNvPicPr preferRelativeResize="0"/>
          <p:nvPr/>
        </p:nvPicPr>
        <p:blipFill rotWithShape="1">
          <a:blip r:embed="rId7">
            <a:alphaModFix/>
          </a:blip>
          <a:srcRect/>
          <a:stretch/>
        </p:blipFill>
        <p:spPr>
          <a:xfrm>
            <a:off x="3513143" y="1307831"/>
            <a:ext cx="1411291" cy="1582132"/>
          </a:xfrm>
          <a:prstGeom prst="rect">
            <a:avLst/>
          </a:prstGeom>
          <a:noFill/>
          <a:ln w="9525" cap="flat" cmpd="sng">
            <a:solidFill>
              <a:schemeClr val="dk1"/>
            </a:solidFill>
            <a:prstDash val="solid"/>
            <a:round/>
            <a:headEnd type="none" w="sm" len="sm"/>
            <a:tailEnd type="none" w="sm" len="sm"/>
          </a:ln>
        </p:spPr>
      </p:pic>
      <p:pic>
        <p:nvPicPr>
          <p:cNvPr id="337" name="Google Shape;337;p46"/>
          <p:cNvPicPr preferRelativeResize="0"/>
          <p:nvPr/>
        </p:nvPicPr>
        <p:blipFill rotWithShape="1">
          <a:blip r:embed="rId8">
            <a:alphaModFix/>
          </a:blip>
          <a:srcRect/>
          <a:stretch/>
        </p:blipFill>
        <p:spPr>
          <a:xfrm>
            <a:off x="4994067" y="1307831"/>
            <a:ext cx="636791" cy="1582132"/>
          </a:xfrm>
          <a:prstGeom prst="rect">
            <a:avLst/>
          </a:prstGeom>
          <a:noFill/>
          <a:ln w="9525" cap="flat" cmpd="sng">
            <a:solidFill>
              <a:schemeClr val="dk1"/>
            </a:solidFill>
            <a:prstDash val="solid"/>
            <a:round/>
            <a:headEnd type="none" w="sm" len="sm"/>
            <a:tailEnd type="none" w="sm" len="sm"/>
          </a:ln>
        </p:spPr>
      </p:pic>
      <p:sp>
        <p:nvSpPr>
          <p:cNvPr id="338" name="Google Shape;338;p46"/>
          <p:cNvSpPr txBox="1"/>
          <p:nvPr/>
        </p:nvSpPr>
        <p:spPr>
          <a:xfrm>
            <a:off x="3513142" y="2889963"/>
            <a:ext cx="2117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Lettuce</a:t>
            </a:r>
            <a:endParaRPr sz="1100"/>
          </a:p>
        </p:txBody>
      </p:sp>
      <p:sp>
        <p:nvSpPr>
          <p:cNvPr id="339" name="Google Shape;339;p46"/>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a:stretch/>
        </p:blipFill>
        <p:spPr>
          <a:xfrm>
            <a:off x="2945077" y="1301105"/>
            <a:ext cx="1341084" cy="1474678"/>
          </a:xfrm>
          <a:prstGeom prst="rect">
            <a:avLst/>
          </a:prstGeom>
          <a:noFill/>
          <a:ln w="9525" cap="flat" cmpd="sng">
            <a:solidFill>
              <a:schemeClr val="dk1"/>
            </a:solidFill>
            <a:prstDash val="solid"/>
            <a:round/>
            <a:headEnd type="none" w="sm" len="sm"/>
            <a:tailEnd type="none" w="sm" len="sm"/>
          </a:ln>
        </p:spPr>
      </p:pic>
      <p:pic>
        <p:nvPicPr>
          <p:cNvPr id="345" name="Google Shape;345;p47"/>
          <p:cNvPicPr preferRelativeResize="0"/>
          <p:nvPr/>
        </p:nvPicPr>
        <p:blipFill rotWithShape="1">
          <a:blip r:embed="rId4">
            <a:alphaModFix/>
          </a:blip>
          <a:srcRect/>
          <a:stretch/>
        </p:blipFill>
        <p:spPr>
          <a:xfrm>
            <a:off x="1165014" y="1298151"/>
            <a:ext cx="1498715" cy="1480585"/>
          </a:xfrm>
          <a:prstGeom prst="rect">
            <a:avLst/>
          </a:prstGeom>
          <a:noFill/>
          <a:ln w="9525" cap="flat" cmpd="sng">
            <a:solidFill>
              <a:schemeClr val="dk1"/>
            </a:solidFill>
            <a:prstDash val="solid"/>
            <a:round/>
            <a:headEnd type="none" w="sm" len="sm"/>
            <a:tailEnd type="none" w="sm" len="sm"/>
          </a:ln>
        </p:spPr>
      </p:pic>
      <p:sp>
        <p:nvSpPr>
          <p:cNvPr id="346" name="Google Shape;346;p47"/>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Hazards</a:t>
            </a:r>
            <a:endParaRPr sz="1100"/>
          </a:p>
        </p:txBody>
      </p:sp>
      <p:sp>
        <p:nvSpPr>
          <p:cNvPr id="347" name="Google Shape;347;p47"/>
          <p:cNvSpPr txBox="1"/>
          <p:nvPr/>
        </p:nvSpPr>
        <p:spPr>
          <a:xfrm>
            <a:off x="1165014" y="2795925"/>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Dropped Food</a:t>
            </a:r>
            <a:endParaRPr sz="1100"/>
          </a:p>
        </p:txBody>
      </p:sp>
      <p:sp>
        <p:nvSpPr>
          <p:cNvPr id="348" name="Google Shape;348;p47"/>
          <p:cNvSpPr txBox="1"/>
          <p:nvPr/>
        </p:nvSpPr>
        <p:spPr>
          <a:xfrm>
            <a:off x="5070592" y="3423113"/>
            <a:ext cx="367903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Timed Jumps Across Kitchen Burners</a:t>
            </a:r>
            <a:endParaRPr sz="1100"/>
          </a:p>
        </p:txBody>
      </p:sp>
      <p:pic>
        <p:nvPicPr>
          <p:cNvPr id="349" name="Google Shape;349;p47"/>
          <p:cNvPicPr preferRelativeResize="0"/>
          <p:nvPr/>
        </p:nvPicPr>
        <p:blipFill rotWithShape="1">
          <a:blip r:embed="rId5">
            <a:alphaModFix/>
          </a:blip>
          <a:srcRect r="546"/>
          <a:stretch/>
        </p:blipFill>
        <p:spPr>
          <a:xfrm>
            <a:off x="5209523" y="1298151"/>
            <a:ext cx="3401169" cy="2124962"/>
          </a:xfrm>
          <a:prstGeom prst="rect">
            <a:avLst/>
          </a:prstGeom>
          <a:noFill/>
          <a:ln w="9525" cap="flat" cmpd="sng">
            <a:solidFill>
              <a:schemeClr val="dk1"/>
            </a:solidFill>
            <a:prstDash val="solid"/>
            <a:round/>
            <a:headEnd type="none" w="sm" len="sm"/>
            <a:tailEnd type="none" w="sm" len="sm"/>
          </a:ln>
        </p:spPr>
      </p:pic>
      <p:pic>
        <p:nvPicPr>
          <p:cNvPr id="350" name="Google Shape;350;p47"/>
          <p:cNvPicPr preferRelativeResize="0"/>
          <p:nvPr/>
        </p:nvPicPr>
        <p:blipFill rotWithShape="1">
          <a:blip r:embed="rId6">
            <a:alphaModFix/>
          </a:blip>
          <a:srcRect t="759"/>
          <a:stretch/>
        </p:blipFill>
        <p:spPr>
          <a:xfrm rot="-5400000">
            <a:off x="2306680" y="2262049"/>
            <a:ext cx="788416" cy="3170546"/>
          </a:xfrm>
          <a:prstGeom prst="rect">
            <a:avLst/>
          </a:prstGeom>
          <a:noFill/>
          <a:ln w="9525" cap="flat" cmpd="sng">
            <a:solidFill>
              <a:schemeClr val="dk1"/>
            </a:solidFill>
            <a:prstDash val="solid"/>
            <a:round/>
            <a:headEnd type="none" w="sm" len="sm"/>
            <a:tailEnd type="none" w="sm" len="sm"/>
          </a:ln>
        </p:spPr>
      </p:pic>
      <p:sp>
        <p:nvSpPr>
          <p:cNvPr id="351" name="Google Shape;351;p47"/>
          <p:cNvSpPr txBox="1"/>
          <p:nvPr/>
        </p:nvSpPr>
        <p:spPr>
          <a:xfrm>
            <a:off x="2843627" y="2791631"/>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Tomato Slices</a:t>
            </a:r>
            <a:endParaRPr sz="1100"/>
          </a:p>
        </p:txBody>
      </p:sp>
      <p:sp>
        <p:nvSpPr>
          <p:cNvPr id="352" name="Google Shape;352;p47"/>
          <p:cNvSpPr txBox="1"/>
          <p:nvPr/>
        </p:nvSpPr>
        <p:spPr>
          <a:xfrm>
            <a:off x="1091359" y="4241530"/>
            <a:ext cx="319480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Knives Being Used by Humans</a:t>
            </a:r>
            <a:endParaRPr sz="1100"/>
          </a:p>
        </p:txBody>
      </p:sp>
      <p:sp>
        <p:nvSpPr>
          <p:cNvPr id="353" name="Google Shape;353;p47"/>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2308324"/>
          </a:xfrm>
          <a:prstGeom prst="rect">
            <a:avLst/>
          </a:prstGeom>
          <a:noFill/>
        </p:spPr>
        <p:txBody>
          <a:bodyPr wrap="square" rtlCol="0">
            <a:spAutoFit/>
          </a:bodyPr>
          <a:lstStyle/>
          <a:p>
            <a:pPr marL="214313" indent="-214313" fontAlgn="base">
              <a:buFont typeface="Arial" panose="020B0604020202020204" pitchFamily="34" charset="0"/>
              <a:buChar char="•"/>
            </a:pPr>
            <a:r>
              <a:rPr lang="en-US" altLang="ja-JP" sz="1800" dirty="0"/>
              <a:t>The system shall move a character</a:t>
            </a:r>
          </a:p>
          <a:p>
            <a:pPr marL="214313" indent="-214313" fontAlgn="base">
              <a:buFont typeface="Arial" panose="020B0604020202020204" pitchFamily="34" charset="0"/>
              <a:buChar char="•"/>
            </a:pPr>
            <a:r>
              <a:rPr lang="en-US" altLang="ja-JP" sz="1800" dirty="0"/>
              <a:t>The system shall allow the game character to use different items of food like cheese, tomatoes, French fries, and milkshakes as weapons against game enemies</a:t>
            </a:r>
          </a:p>
          <a:p>
            <a:pPr marL="214313" indent="-214313" fontAlgn="base">
              <a:buFont typeface="Arial" panose="020B0604020202020204" pitchFamily="34" charset="0"/>
              <a:buChar char="•"/>
            </a:pPr>
            <a:r>
              <a:rPr lang="en-US" altLang="ja-JP" sz="1800" dirty="0"/>
              <a:t>The system shall provide the user with an option to save their current game during any point so that they can continue playing later.</a:t>
            </a:r>
          </a:p>
          <a:p>
            <a:pPr marL="214313" indent="-214313" fontAlgn="base">
              <a:buFont typeface="Arial" panose="020B0604020202020204" pitchFamily="34" charset="0"/>
              <a:buChar char="•"/>
            </a:pPr>
            <a:r>
              <a:rPr lang="en-US" altLang="ja-JP" sz="1800" dirty="0"/>
              <a:t>The system shall provide the user with an option to load their last saved game so that they can continue from their last saved point in the game.</a:t>
            </a:r>
          </a:p>
        </p:txBody>
      </p:sp>
      <p:sp>
        <p:nvSpPr>
          <p:cNvPr id="4" name="TextBox 3">
            <a:extLst>
              <a:ext uri="{FF2B5EF4-FFF2-40B4-BE49-F238E27FC236}">
                <a16:creationId xmlns:a16="http://schemas.microsoft.com/office/drawing/2014/main" id="{8C52B336-EF99-41EF-806D-B2AC51C7638F}"/>
              </a:ext>
            </a:extLst>
          </p:cNvPr>
          <p:cNvSpPr txBox="1"/>
          <p:nvPr/>
        </p:nvSpPr>
        <p:spPr>
          <a:xfrm>
            <a:off x="7367632" y="669500"/>
            <a:ext cx="1723938" cy="577081"/>
          </a:xfrm>
          <a:prstGeom prst="rect">
            <a:avLst/>
          </a:prstGeom>
          <a:solidFill>
            <a:srgbClr val="FFFF00"/>
          </a:solidFill>
        </p:spPr>
        <p:txBody>
          <a:bodyPr wrap="square" rtlCol="0">
            <a:spAutoFit/>
          </a:bodyPr>
          <a:lstStyle/>
          <a:p>
            <a:r>
              <a:rPr lang="en-US" sz="1050" u="sng" dirty="0"/>
              <a:t>MUR (4/26)</a:t>
            </a:r>
            <a:r>
              <a:rPr lang="en-US" sz="1050" dirty="0"/>
              <a:t>: Need to update slide.</a:t>
            </a:r>
          </a:p>
          <a:p>
            <a:r>
              <a:rPr lang="en-US" sz="1050" dirty="0"/>
              <a:t>(1-2 slides)</a:t>
            </a:r>
          </a:p>
        </p:txBody>
      </p:sp>
      <p:pic>
        <p:nvPicPr>
          <p:cNvPr id="2" name="Functional Requirements">
            <a:hlinkClick r:id="" action="ppaction://media"/>
            <a:extLst>
              <a:ext uri="{FF2B5EF4-FFF2-40B4-BE49-F238E27FC236}">
                <a16:creationId xmlns:a16="http://schemas.microsoft.com/office/drawing/2014/main" id="{3064F190-7675-461A-B698-F7202920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4692" y="106430"/>
            <a:ext cx="609600" cy="609600"/>
          </a:xfrm>
          <a:prstGeom prst="rect">
            <a:avLst/>
          </a:prstGeom>
        </p:spPr>
      </p:pic>
    </p:spTree>
    <p:extLst>
      <p:ext uri="{BB962C8B-B14F-4D97-AF65-F5344CB8AC3E}">
        <p14:creationId xmlns:p14="http://schemas.microsoft.com/office/powerpoint/2010/main" val="35279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Non-Functional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ja-JP" sz="1800" dirty="0"/>
              <a:t>The system shall provide the user with music and sound effects so that the game has a more realistic feel and the user can hear when they jump or throw a food item.</a:t>
            </a:r>
          </a:p>
          <a:p>
            <a:pPr marL="214313" indent="-214313" fontAlgn="base">
              <a:buFont typeface="Arial" panose="020B0604020202020204" pitchFamily="34" charset="0"/>
              <a:buChar char="•"/>
            </a:pPr>
            <a:r>
              <a:rPr lang="en-US" altLang="ja-JP" sz="1800" dirty="0"/>
              <a:t>The system shall provide visually appealing and unambiguous gameplay so that the user will feel the game is polished and complete.</a:t>
            </a:r>
          </a:p>
        </p:txBody>
      </p:sp>
      <p:sp>
        <p:nvSpPr>
          <p:cNvPr id="4" name="TextBox 3">
            <a:extLst>
              <a:ext uri="{FF2B5EF4-FFF2-40B4-BE49-F238E27FC236}">
                <a16:creationId xmlns:a16="http://schemas.microsoft.com/office/drawing/2014/main" id="{8C52B336-EF99-41EF-806D-B2AC51C7638F}"/>
              </a:ext>
            </a:extLst>
          </p:cNvPr>
          <p:cNvSpPr txBox="1"/>
          <p:nvPr/>
        </p:nvSpPr>
        <p:spPr>
          <a:xfrm>
            <a:off x="7346032" y="3412700"/>
            <a:ext cx="1723938" cy="577081"/>
          </a:xfrm>
          <a:prstGeom prst="rect">
            <a:avLst/>
          </a:prstGeom>
          <a:solidFill>
            <a:srgbClr val="FFFF00"/>
          </a:solidFill>
        </p:spPr>
        <p:txBody>
          <a:bodyPr wrap="square" rtlCol="0">
            <a:spAutoFit/>
          </a:bodyPr>
          <a:lstStyle/>
          <a:p>
            <a:r>
              <a:rPr lang="en-US" sz="1050" u="sng" dirty="0"/>
              <a:t>MUR (4/26)</a:t>
            </a:r>
            <a:r>
              <a:rPr lang="en-US" sz="1050" dirty="0"/>
              <a:t>: Need to update slide.</a:t>
            </a:r>
          </a:p>
          <a:p>
            <a:r>
              <a:rPr lang="en-US" sz="1050" dirty="0"/>
              <a:t>(1-2 slides)</a:t>
            </a:r>
          </a:p>
        </p:txBody>
      </p:sp>
      <p:pic>
        <p:nvPicPr>
          <p:cNvPr id="2" name="Recorded Sound">
            <a:hlinkClick r:id="" action="ppaction://media"/>
            <a:extLst>
              <a:ext uri="{FF2B5EF4-FFF2-40B4-BE49-F238E27FC236}">
                <a16:creationId xmlns:a16="http://schemas.microsoft.com/office/drawing/2014/main" id="{2F96BA3F-C345-44E4-A7D3-34D8E19BC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5892" y="106430"/>
            <a:ext cx="609600" cy="609600"/>
          </a:xfrm>
          <a:prstGeom prst="rect">
            <a:avLst/>
          </a:prstGeom>
        </p:spPr>
      </p:pic>
    </p:spTree>
    <p:extLst>
      <p:ext uri="{BB962C8B-B14F-4D97-AF65-F5344CB8AC3E}">
        <p14:creationId xmlns:p14="http://schemas.microsoft.com/office/powerpoint/2010/main" val="36764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New Game</a:t>
            </a:r>
          </a:p>
          <a:p>
            <a:pPr marL="285750" lvl="3" indent="-285750" fontAlgn="base">
              <a:buFont typeface="Arial" panose="020B0604020202020204" pitchFamily="34" charset="0"/>
              <a:buChar char="•"/>
            </a:pPr>
            <a:r>
              <a:rPr lang="en-US" altLang="ja-JP" sz="1800" dirty="0"/>
              <a:t>Start a new state of the game from the beginning </a:t>
            </a:r>
          </a:p>
          <a:p>
            <a:pPr marL="285750" lvl="1" indent="-285750" fontAlgn="base">
              <a:buFont typeface="Arial" panose="020B0604020202020204" pitchFamily="34" charset="0"/>
              <a:buChar char="•"/>
            </a:pPr>
            <a:r>
              <a:rPr lang="en-US" altLang="ja-JP" sz="1800" dirty="0"/>
              <a:t>Allows the player to start playing the game</a:t>
            </a:r>
          </a:p>
          <a:p>
            <a:pPr marL="285750" indent="-285750" fontAlgn="base">
              <a:buFont typeface="Wingdings" panose="05000000000000000000" pitchFamily="2" charset="2"/>
              <a:buChar char="l"/>
            </a:pPr>
            <a:r>
              <a:rPr lang="en-US" altLang="ja-JP" sz="1800" dirty="0"/>
              <a:t>Save Game</a:t>
            </a:r>
          </a:p>
          <a:p>
            <a:pPr marL="285750" lvl="1" indent="-285750" fontAlgn="base">
              <a:buFont typeface="Arial" panose="020B0604020202020204" pitchFamily="34" charset="0"/>
              <a:buChar char="•"/>
            </a:pPr>
            <a:r>
              <a:rPr lang="en-US" altLang="ja-JP" sz="1800" dirty="0"/>
              <a:t>Save the current state of the game</a:t>
            </a:r>
          </a:p>
          <a:p>
            <a:pPr marL="285750" lvl="1" indent="-285750" fontAlgn="base">
              <a:buFont typeface="Arial" panose="020B0604020202020204" pitchFamily="34" charset="0"/>
              <a:buChar char="•"/>
            </a:pPr>
            <a:r>
              <a:rPr lang="en-US" altLang="ja-JP" sz="1800" dirty="0"/>
              <a:t>Allows the player to save their progress to be returned to later</a:t>
            </a:r>
          </a:p>
          <a:p>
            <a:pPr marL="342900" indent="-342900" fontAlgn="base">
              <a:buFont typeface="Wingdings" panose="05000000000000000000" pitchFamily="2" charset="2"/>
              <a:buChar char="l"/>
            </a:pPr>
            <a:r>
              <a:rPr lang="en-US" altLang="ja-JP" sz="1800" dirty="0"/>
              <a:t>Load Game</a:t>
            </a:r>
          </a:p>
          <a:p>
            <a:pPr marL="285750" lvl="1" indent="-285750" fontAlgn="base">
              <a:buFont typeface="Arial" panose="020B0604020202020204" pitchFamily="34" charset="0"/>
              <a:buChar char="•"/>
            </a:pPr>
            <a:r>
              <a:rPr lang="en-US" altLang="ja-JP" sz="1800" dirty="0"/>
              <a:t>Load the state of the game from the last saved data</a:t>
            </a:r>
          </a:p>
          <a:p>
            <a:pPr marL="285750" lvl="1" indent="-285750" fontAlgn="base">
              <a:buFont typeface="Arial" panose="020B0604020202020204" pitchFamily="34" charset="0"/>
              <a:buChar char="•"/>
            </a:pPr>
            <a:r>
              <a:rPr lang="en-US" altLang="ja-JP" sz="1800" dirty="0"/>
              <a:t>Allows the player to return to previously saved progress</a:t>
            </a:r>
          </a:p>
        </p:txBody>
      </p:sp>
      <p:sp>
        <p:nvSpPr>
          <p:cNvPr id="192" name="Google Shape;192;p2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pic>
        <p:nvPicPr>
          <p:cNvPr id="4" name="Recorded Sound">
            <a:hlinkClick r:id="" action="ppaction://media"/>
            <a:extLst>
              <a:ext uri="{FF2B5EF4-FFF2-40B4-BE49-F238E27FC236}">
                <a16:creationId xmlns:a16="http://schemas.microsoft.com/office/drawing/2014/main" id="{E545F8BE-3890-4ADC-B3F7-771FCC035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Move Character</a:t>
            </a:r>
          </a:p>
          <a:p>
            <a:pPr marL="285750" lvl="1" indent="-285750" fontAlgn="base">
              <a:buFont typeface="Arial" panose="020B0604020202020204" pitchFamily="34" charset="0"/>
              <a:buChar char="•"/>
            </a:pPr>
            <a:r>
              <a:rPr lang="en-US" altLang="ja-JP" sz="1800" dirty="0"/>
              <a:t>The actor will be able to control the character with their inputs</a:t>
            </a:r>
          </a:p>
          <a:p>
            <a:pPr marL="285750" lvl="1" indent="-285750" fontAlgn="base">
              <a:buFont typeface="Arial" panose="020B0604020202020204" pitchFamily="34" charset="0"/>
              <a:buChar char="•"/>
            </a:pPr>
            <a:r>
              <a:rPr lang="en-US" altLang="ja-JP" sz="1800" dirty="0"/>
              <a:t>Allows the player to actually interact with the gameplay</a:t>
            </a:r>
          </a:p>
          <a:p>
            <a:pPr marL="285750" indent="-285750" fontAlgn="base">
              <a:buFont typeface="Wingdings" panose="05000000000000000000" pitchFamily="2" charset="2"/>
              <a:buChar char="l"/>
            </a:pPr>
            <a:r>
              <a:rPr lang="en-US" altLang="ja-JP" sz="1800" dirty="0"/>
              <a:t>Shoot</a:t>
            </a:r>
          </a:p>
          <a:p>
            <a:pPr marL="285750" lvl="1" indent="-285750" fontAlgn="base">
              <a:buFont typeface="Arial" panose="020B0604020202020204" pitchFamily="34" charset="0"/>
              <a:buChar char="•"/>
            </a:pPr>
            <a:r>
              <a:rPr lang="en-US" altLang="ja-JP" sz="1800" dirty="0"/>
              <a:t>The Actor will be able to shoot food with their shoot input key</a:t>
            </a:r>
          </a:p>
          <a:p>
            <a:pPr marL="285750" lvl="1" indent="-285750" fontAlgn="base">
              <a:buFont typeface="Arial" panose="020B0604020202020204" pitchFamily="34" charset="0"/>
              <a:buChar char="•"/>
            </a:pPr>
            <a:r>
              <a:rPr lang="en-US" altLang="ja-JP" sz="1800" dirty="0"/>
              <a:t>Allows the player to defeat enemies in the game</a:t>
            </a:r>
          </a:p>
          <a:p>
            <a:pPr marL="285750" indent="-285750" fontAlgn="base">
              <a:buFont typeface="Wingdings" panose="05000000000000000000" pitchFamily="2" charset="2"/>
              <a:buChar char="l"/>
            </a:pPr>
            <a:r>
              <a:rPr lang="en-US" altLang="ja-JP" sz="1800" dirty="0"/>
              <a:t>Lose Health</a:t>
            </a:r>
          </a:p>
          <a:p>
            <a:pPr marL="285750" lvl="1" indent="-285750" fontAlgn="base">
              <a:buFont typeface="Arial" panose="020B0604020202020204" pitchFamily="34" charset="0"/>
              <a:buChar char="•"/>
            </a:pPr>
            <a:r>
              <a:rPr lang="en-US" altLang="ja-JP" sz="1800" dirty="0"/>
              <a:t>Takes away one or more lives from the player</a:t>
            </a:r>
          </a:p>
          <a:p>
            <a:pPr marL="285750" lvl="1" indent="-285750" fontAlgn="base">
              <a:buFont typeface="Arial" panose="020B0604020202020204" pitchFamily="34" charset="0"/>
              <a:buChar char="•"/>
            </a:pPr>
            <a:r>
              <a:rPr lang="en-US" altLang="ja-JP" sz="1800" dirty="0"/>
              <a:t>Gives the game risks and challenge to make it more engaging</a:t>
            </a:r>
          </a:p>
        </p:txBody>
      </p:sp>
      <p:sp>
        <p:nvSpPr>
          <p:cNvPr id="192" name="Google Shape;192;p2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pic>
        <p:nvPicPr>
          <p:cNvPr id="3" name="Recorded Sound">
            <a:hlinkClick r:id="" action="ppaction://media"/>
            <a:extLst>
              <a:ext uri="{FF2B5EF4-FFF2-40B4-BE49-F238E27FC236}">
                <a16:creationId xmlns:a16="http://schemas.microsoft.com/office/drawing/2014/main" id="{9B644368-0A14-45BD-841D-2BC40DCD3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extLst>
      <p:ext uri="{BB962C8B-B14F-4D97-AF65-F5344CB8AC3E}">
        <p14:creationId xmlns:p14="http://schemas.microsoft.com/office/powerpoint/2010/main" val="22577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2733</Words>
  <Application>Microsoft Office PowerPoint</Application>
  <PresentationFormat>On-screen Show (16:9)</PresentationFormat>
  <Paragraphs>322</Paragraphs>
  <Slides>33</Slides>
  <Notes>31</Notes>
  <HiddenSlides>0</HiddenSlides>
  <MMClips>17</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Courier New</vt:lpstr>
      <vt:lpstr>Wingdings</vt:lpstr>
      <vt:lpstr>Simple Light</vt:lpstr>
      <vt:lpstr>Office Theme</vt:lpstr>
      <vt:lpstr>PowerPoint Presentation</vt:lpstr>
      <vt:lpstr>Overview of Burger Breakout</vt:lpstr>
      <vt:lpstr>Overview of Burger Breakout</vt:lpstr>
      <vt:lpstr>Updated User Stories</vt:lpstr>
      <vt:lpstr>Updated User Stories</vt:lpstr>
      <vt:lpstr>Important Functional Requirements</vt:lpstr>
      <vt:lpstr>Important Non-Functional Requirements</vt:lpstr>
      <vt:lpstr>Important Use Cases</vt:lpstr>
      <vt:lpstr>Important Use Cases</vt:lpstr>
      <vt:lpstr>Important Sequence Diagrams: Create New Game</vt:lpstr>
      <vt:lpstr>Important Sequence Diagrams: Exit Game</vt:lpstr>
      <vt:lpstr>Important Sequence Diagrams: Save Game</vt:lpstr>
      <vt:lpstr>Important Sequence Diagrams: Load Game</vt:lpstr>
      <vt:lpstr>Domain Model</vt:lpstr>
      <vt:lpstr>Detailed Design Diagrams</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Early Concept Art: Characters</vt:lpstr>
      <vt:lpstr>Early Concept Art: Throwable Items</vt:lpstr>
      <vt:lpstr>Early Concept Art: Hazards</vt:lpstr>
      <vt:lpstr>Breakdown of Level of Effort for Team Members</vt:lpstr>
      <vt:lpstr>Work Left on Burger Breakout</vt:lpstr>
      <vt:lpstr>Work Left on Burger Breakout</vt:lpstr>
      <vt:lpstr>Link to Burger Breakout</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Kevin Finley</cp:lastModifiedBy>
  <cp:revision>19</cp:revision>
  <dcterms:modified xsi:type="dcterms:W3CDTF">2020-04-28T13:49:33Z</dcterms:modified>
</cp:coreProperties>
</file>